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43" r:id="rId10"/>
    <p:sldId id="606" r:id="rId11"/>
    <p:sldId id="593" r:id="rId12"/>
    <p:sldId id="627" r:id="rId13"/>
    <p:sldId id="626" r:id="rId14"/>
    <p:sldId id="621" r:id="rId15"/>
    <p:sldId id="622" r:id="rId16"/>
    <p:sldId id="636" r:id="rId17"/>
    <p:sldId id="591" r:id="rId18"/>
    <p:sldId id="583" r:id="rId19"/>
    <p:sldId id="618" r:id="rId20"/>
    <p:sldId id="619" r:id="rId21"/>
    <p:sldId id="615" r:id="rId22"/>
    <p:sldId id="611" r:id="rId23"/>
    <p:sldId id="616" r:id="rId24"/>
    <p:sldId id="630" r:id="rId25"/>
    <p:sldId id="614" r:id="rId26"/>
    <p:sldId id="639" r:id="rId27"/>
    <p:sldId id="640" r:id="rId28"/>
    <p:sldId id="644" r:id="rId29"/>
    <p:sldId id="582" r:id="rId30"/>
    <p:sldId id="384" r:id="rId31"/>
    <p:sldId id="602" r:id="rId32"/>
    <p:sldId id="641" r:id="rId33"/>
    <p:sldId id="637" r:id="rId34"/>
    <p:sldId id="584" r:id="rId35"/>
    <p:sldId id="590" r:id="rId36"/>
    <p:sldId id="601" r:id="rId37"/>
    <p:sldId id="585" r:id="rId38"/>
    <p:sldId id="609" r:id="rId39"/>
    <p:sldId id="624" r:id="rId40"/>
    <p:sldId id="642" r:id="rId41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80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3" autoAdjust="0"/>
    <p:restoredTop sz="86029" autoAdjust="0"/>
  </p:normalViewPr>
  <p:slideViewPr>
    <p:cSldViewPr>
      <p:cViewPr varScale="1">
        <p:scale>
          <a:sx n="85" d="100"/>
          <a:sy n="85" d="100"/>
        </p:scale>
        <p:origin x="105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Top-1</a:t>
            </a:r>
            <a:r>
              <a:rPr lang="en-US" altLang="zh-TW" baseline="0" dirty="0"/>
              <a:t> Accuracy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Bicubic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0.76690000000000003</c:v>
                </c:pt>
                <c:pt idx="1">
                  <c:v>0.3851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2-124B-A34A-3125C541830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0.77010000000000001</c:v>
                </c:pt>
                <c:pt idx="1">
                  <c:v>0.32440000000000002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2-124B-A34A-3125C541830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DividedSR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>
                  <c:v>0.73580000000000001</c:v>
                </c:pt>
                <c:pt idx="1">
                  <c:v>0.28389999999999999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2-124B-A34A-3125C5418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6"/>
        <c:overlap val="-24"/>
        <c:axId val="341354735"/>
        <c:axId val="266923599"/>
      </c:barChart>
      <c:catAx>
        <c:axId val="34135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66923599"/>
        <c:crosses val="autoZero"/>
        <c:auto val="1"/>
        <c:lblAlgn val="ctr"/>
        <c:lblOffset val="100"/>
        <c:noMultiLvlLbl val="0"/>
      </c:catAx>
      <c:valAx>
        <c:axId val="266923599"/>
        <c:scaling>
          <c:orientation val="minMax"/>
          <c:max val="0.83000000000000007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1354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2019/4/24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2019/4/24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加上</a:t>
            </a:r>
            <a:r>
              <a:rPr kumimoji="1" lang="en-US" altLang="zh-TW" dirty="0"/>
              <a:t>core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10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r>
              <a:rPr kumimoji="1" lang="en-US" altLang="zh-CN" dirty="0"/>
              <a:t>performance of face verification</a:t>
            </a:r>
            <a:br>
              <a:rPr kumimoji="1" lang="en-US" altLang="zh-CN" dirty="0"/>
            </a:br>
            <a:r>
              <a:rPr kumimoji="1" lang="zh-CN" altLang="en-US" dirty="0"/>
              <a:t>時間</a:t>
            </a:r>
            <a:br>
              <a:rPr kumimoji="1" lang="en-US" altLang="zh-CN" dirty="0"/>
            </a:br>
            <a:r>
              <a:rPr kumimoji="1" lang="zh-CN" altLang="en-US" dirty="0"/>
              <a:t>改</a:t>
            </a:r>
            <a:r>
              <a:rPr kumimoji="1" lang="en-US" altLang="zh-CN" dirty="0"/>
              <a:t>acc</a:t>
            </a:r>
            <a:r>
              <a:rPr kumimoji="1" lang="zh-CN" altLang="en-US" dirty="0"/>
              <a:t>就好</a:t>
            </a:r>
            <a:r>
              <a:rPr kumimoji="1" lang="en-US" altLang="zh-CN" dirty="0"/>
              <a:t>1</a:t>
            </a:r>
            <a:r>
              <a:rPr kumimoji="1" lang="zh-CN" altLang="en-US" dirty="0"/>
              <a:t>不用</a:t>
            </a:r>
            <a:r>
              <a:rPr kumimoji="1" lang="en-US" altLang="zh-CN" dirty="0"/>
              <a:t>mean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TPR = TP / (TP+FN); 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FNR = FN /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 + FN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br>
              <a:rPr lang="en-US" altLang="zh-TW" dirty="0"/>
            </a:br>
            <a:r>
              <a:rPr lang="en-US" altLang="zh-TW" dirty="0"/>
              <a:t>FPR = FP / (FP + TN);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86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不用</a:t>
            </a:r>
            <a:r>
              <a:rPr kumimoji="1" lang="en-US" altLang="zh-CN" dirty="0"/>
              <a:t>set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single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其實並沒有差異很多</a:t>
            </a:r>
            <a:br>
              <a:rPr kumimoji="1" lang="en-US" altLang="zh-CN" dirty="0"/>
            </a:br>
            <a:r>
              <a:rPr kumimoji="1" lang="zh-CN" altLang="en-US" dirty="0"/>
              <a:t>可以看到有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可以減少更多</a:t>
            </a:r>
            <a:r>
              <a:rPr kumimoji="1" lang="en-US" altLang="zh-CN" dirty="0"/>
              <a:t>FN</a:t>
            </a:r>
            <a:br>
              <a:rPr kumimoji="1" lang="en-US" altLang="zh-CN" dirty="0"/>
            </a:br>
            <a:r>
              <a:rPr kumimoji="1" lang="zh-CN" altLang="en-US" dirty="0"/>
              <a:t>也就是更少人被擋在外面</a:t>
            </a:r>
            <a:br>
              <a:rPr kumimoji="1" lang="en-US" altLang="zh-CN" dirty="0"/>
            </a:br>
            <a:r>
              <a:rPr kumimoji="1" lang="zh-CN" altLang="en-US" dirty="0"/>
              <a:t>藍色跟綠色筆</a:t>
            </a:r>
            <a:br>
              <a:rPr kumimoji="1" lang="en-US" altLang="zh-CN" dirty="0"/>
            </a:br>
            <a:r>
              <a:rPr kumimoji="1" lang="zh-CN" altLang="en-US" dirty="0"/>
              <a:t>橘色雨紅色筆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correct count</a:t>
            </a:r>
            <a:br>
              <a:rPr kumimoji="1" lang="en-US" altLang="zh-CN" dirty="0"/>
            </a:br>
            <a:r>
              <a:rPr kumimoji="1" lang="en-US" altLang="zh-CN" dirty="0"/>
              <a:t> </a:t>
            </a:r>
            <a:r>
              <a:rPr kumimoji="1" lang="zh-CN" altLang="en-US" dirty="0"/>
              <a:t>用矩陣表示</a:t>
            </a:r>
            <a:br>
              <a:rPr kumimoji="1" lang="en-US" altLang="zh-CN" dirty="0"/>
            </a:br>
            <a:r>
              <a:rPr kumimoji="1" lang="zh-CN" altLang="en-US" dirty="0"/>
              <a:t>多少分支多少</a:t>
            </a:r>
            <a:br>
              <a:rPr kumimoji="1" lang="en-US" altLang="zh-CN" dirty="0"/>
            </a:br>
            <a:r>
              <a:rPr kumimoji="1" lang="en-US" altLang="zh-CN" dirty="0"/>
              <a:t>align</a:t>
            </a:r>
            <a:r>
              <a:rPr kumimoji="1" lang="zh-CN" altLang="en-US" dirty="0"/>
              <a:t>為啥變差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4399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060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Yann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 by Learning an Invariant Mapping</a:t>
            </a:r>
          </a:p>
          <a:p>
            <a:endParaRPr lang="en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兩個樣本特徵的歐氏距離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為兩個樣本是否匹配的標籤，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代表兩個樣本相似或者匹配，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則代表不匹配，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為設定的閾值。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主要是用在降維中，即本來相似的樣本，在經過降維（特徵提取）後，在特徵空間中，兩個樣本仍舊相似；而原本不相似的樣本，在經過降維後，在特徵空間中，兩個樣本仍舊不相似。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271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1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25.tiff"/><Relationship Id="rId12" Type="http://schemas.openxmlformats.org/officeDocument/2006/relationships/image" Target="../media/image3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11" Type="http://schemas.openxmlformats.org/officeDocument/2006/relationships/image" Target="../media/image29.tiff"/><Relationship Id="rId5" Type="http://schemas.openxmlformats.org/officeDocument/2006/relationships/image" Target="../media/image23.tiff"/><Relationship Id="rId15" Type="http://schemas.openxmlformats.org/officeDocument/2006/relationships/image" Target="../media/image33.tiff"/><Relationship Id="rId10" Type="http://schemas.openxmlformats.org/officeDocument/2006/relationships/image" Target="../media/image28.tiff"/><Relationship Id="rId4" Type="http://schemas.openxmlformats.org/officeDocument/2006/relationships/image" Target="../media/image23.png"/><Relationship Id="rId9" Type="http://schemas.openxmlformats.org/officeDocument/2006/relationships/image" Target="../media/image27.tiff"/><Relationship Id="rId14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13" Type="http://schemas.openxmlformats.org/officeDocument/2006/relationships/image" Target="../media/image56.tiff"/><Relationship Id="rId18" Type="http://schemas.openxmlformats.org/officeDocument/2006/relationships/image" Target="../media/image61.tiff"/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12" Type="http://schemas.openxmlformats.org/officeDocument/2006/relationships/image" Target="../media/image55.tiff"/><Relationship Id="rId17" Type="http://schemas.openxmlformats.org/officeDocument/2006/relationships/image" Target="../media/image60.tiff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9.tiff"/><Relationship Id="rId20" Type="http://schemas.openxmlformats.org/officeDocument/2006/relationships/image" Target="../media/image6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tiff"/><Relationship Id="rId11" Type="http://schemas.openxmlformats.org/officeDocument/2006/relationships/image" Target="../media/image54.tiff"/><Relationship Id="rId5" Type="http://schemas.openxmlformats.org/officeDocument/2006/relationships/image" Target="../media/image48.tiff"/><Relationship Id="rId15" Type="http://schemas.openxmlformats.org/officeDocument/2006/relationships/image" Target="../media/image58.tiff"/><Relationship Id="rId10" Type="http://schemas.openxmlformats.org/officeDocument/2006/relationships/image" Target="../media/image53.tiff"/><Relationship Id="rId19" Type="http://schemas.openxmlformats.org/officeDocument/2006/relationships/image" Target="../media/image62.tiff"/><Relationship Id="rId4" Type="http://schemas.openxmlformats.org/officeDocument/2006/relationships/image" Target="../media/image47.tiff"/><Relationship Id="rId9" Type="http://schemas.openxmlformats.org/officeDocument/2006/relationships/image" Target="../media/image52.tiff"/><Relationship Id="rId14" Type="http://schemas.openxmlformats.org/officeDocument/2006/relationships/image" Target="../media/image57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13" Type="http://schemas.openxmlformats.org/officeDocument/2006/relationships/image" Target="../media/image72.tiff"/><Relationship Id="rId18" Type="http://schemas.openxmlformats.org/officeDocument/2006/relationships/image" Target="../media/image77.tiff"/><Relationship Id="rId3" Type="http://schemas.openxmlformats.org/officeDocument/2006/relationships/image" Target="../media/image46.tiff"/><Relationship Id="rId7" Type="http://schemas.openxmlformats.org/officeDocument/2006/relationships/image" Target="../media/image66.tiff"/><Relationship Id="rId12" Type="http://schemas.openxmlformats.org/officeDocument/2006/relationships/image" Target="../media/image71.tiff"/><Relationship Id="rId17" Type="http://schemas.openxmlformats.org/officeDocument/2006/relationships/image" Target="../media/image76.tiff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5.tiff"/><Relationship Id="rId20" Type="http://schemas.openxmlformats.org/officeDocument/2006/relationships/image" Target="../media/image6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tiff"/><Relationship Id="rId11" Type="http://schemas.openxmlformats.org/officeDocument/2006/relationships/image" Target="../media/image70.tiff"/><Relationship Id="rId5" Type="http://schemas.openxmlformats.org/officeDocument/2006/relationships/image" Target="../media/image65.tiff"/><Relationship Id="rId15" Type="http://schemas.openxmlformats.org/officeDocument/2006/relationships/image" Target="../media/image74.tiff"/><Relationship Id="rId10" Type="http://schemas.openxmlformats.org/officeDocument/2006/relationships/image" Target="../media/image69.tiff"/><Relationship Id="rId19" Type="http://schemas.openxmlformats.org/officeDocument/2006/relationships/image" Target="../media/image78.tiff"/><Relationship Id="rId4" Type="http://schemas.openxmlformats.org/officeDocument/2006/relationships/image" Target="../media/image64.tiff"/><Relationship Id="rId9" Type="http://schemas.openxmlformats.org/officeDocument/2006/relationships/image" Target="../media/image68.tiff"/><Relationship Id="rId14" Type="http://schemas.openxmlformats.org/officeDocument/2006/relationships/image" Target="../media/image73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iff"/><Relationship Id="rId13" Type="http://schemas.openxmlformats.org/officeDocument/2006/relationships/image" Target="../media/image76.tiff"/><Relationship Id="rId18" Type="http://schemas.openxmlformats.org/officeDocument/2006/relationships/image" Target="../media/image83.tiff"/><Relationship Id="rId3" Type="http://schemas.openxmlformats.org/officeDocument/2006/relationships/image" Target="../media/image68.tiff"/><Relationship Id="rId7" Type="http://schemas.openxmlformats.org/officeDocument/2006/relationships/image" Target="../media/image73.tiff"/><Relationship Id="rId12" Type="http://schemas.openxmlformats.org/officeDocument/2006/relationships/image" Target="../media/image81.tiff"/><Relationship Id="rId17" Type="http://schemas.openxmlformats.org/officeDocument/2006/relationships/image" Target="../media/image82.tiff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8.tiff"/><Relationship Id="rId20" Type="http://schemas.openxmlformats.org/officeDocument/2006/relationships/image" Target="../media/image6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tiff"/><Relationship Id="rId11" Type="http://schemas.openxmlformats.org/officeDocument/2006/relationships/image" Target="../media/image80.tiff"/><Relationship Id="rId5" Type="http://schemas.openxmlformats.org/officeDocument/2006/relationships/image" Target="../media/image71.tiff"/><Relationship Id="rId15" Type="http://schemas.openxmlformats.org/officeDocument/2006/relationships/image" Target="../media/image77.tiff"/><Relationship Id="rId10" Type="http://schemas.openxmlformats.org/officeDocument/2006/relationships/image" Target="../media/image79.tiff"/><Relationship Id="rId19" Type="http://schemas.openxmlformats.org/officeDocument/2006/relationships/image" Target="../media/image84.tiff"/><Relationship Id="rId4" Type="http://schemas.openxmlformats.org/officeDocument/2006/relationships/image" Target="../media/image69.tiff"/><Relationship Id="rId9" Type="http://schemas.openxmlformats.org/officeDocument/2006/relationships/image" Target="../media/image75.tiff"/><Relationship Id="rId14" Type="http://schemas.openxmlformats.org/officeDocument/2006/relationships/image" Target="../media/image7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tiff"/><Relationship Id="rId13" Type="http://schemas.openxmlformats.org/officeDocument/2006/relationships/image" Target="../media/image95.tiff"/><Relationship Id="rId18" Type="http://schemas.openxmlformats.org/officeDocument/2006/relationships/image" Target="../media/image100.tiff"/><Relationship Id="rId3" Type="http://schemas.openxmlformats.org/officeDocument/2006/relationships/image" Target="../media/image85.tiff"/><Relationship Id="rId7" Type="http://schemas.openxmlformats.org/officeDocument/2006/relationships/image" Target="../media/image89.tiff"/><Relationship Id="rId12" Type="http://schemas.openxmlformats.org/officeDocument/2006/relationships/image" Target="../media/image94.tiff"/><Relationship Id="rId17" Type="http://schemas.openxmlformats.org/officeDocument/2006/relationships/image" Target="../media/image99.tiff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8.tiff"/><Relationship Id="rId20" Type="http://schemas.openxmlformats.org/officeDocument/2006/relationships/image" Target="../media/image10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tiff"/><Relationship Id="rId11" Type="http://schemas.openxmlformats.org/officeDocument/2006/relationships/image" Target="../media/image93.tiff"/><Relationship Id="rId5" Type="http://schemas.openxmlformats.org/officeDocument/2006/relationships/image" Target="../media/image87.tiff"/><Relationship Id="rId15" Type="http://schemas.openxmlformats.org/officeDocument/2006/relationships/image" Target="../media/image97.tiff"/><Relationship Id="rId10" Type="http://schemas.openxmlformats.org/officeDocument/2006/relationships/image" Target="../media/image92.tiff"/><Relationship Id="rId19" Type="http://schemas.openxmlformats.org/officeDocument/2006/relationships/image" Target="../media/image101.tiff"/><Relationship Id="rId4" Type="http://schemas.openxmlformats.org/officeDocument/2006/relationships/image" Target="../media/image86.tiff"/><Relationship Id="rId9" Type="http://schemas.openxmlformats.org/officeDocument/2006/relationships/image" Target="../media/image91.tiff"/><Relationship Id="rId14" Type="http://schemas.openxmlformats.org/officeDocument/2006/relationships/image" Target="../media/image96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tiff"/><Relationship Id="rId13" Type="http://schemas.openxmlformats.org/officeDocument/2006/relationships/image" Target="../media/image113.tiff"/><Relationship Id="rId18" Type="http://schemas.openxmlformats.org/officeDocument/2006/relationships/image" Target="../media/image118.tiff"/><Relationship Id="rId3" Type="http://schemas.openxmlformats.org/officeDocument/2006/relationships/image" Target="../media/image103.tiff"/><Relationship Id="rId7" Type="http://schemas.openxmlformats.org/officeDocument/2006/relationships/image" Target="../media/image107.tiff"/><Relationship Id="rId12" Type="http://schemas.openxmlformats.org/officeDocument/2006/relationships/image" Target="../media/image112.tiff"/><Relationship Id="rId17" Type="http://schemas.openxmlformats.org/officeDocument/2006/relationships/image" Target="../media/image117.tif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16.tiff"/><Relationship Id="rId20" Type="http://schemas.openxmlformats.org/officeDocument/2006/relationships/image" Target="../media/image12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tiff"/><Relationship Id="rId11" Type="http://schemas.openxmlformats.org/officeDocument/2006/relationships/image" Target="../media/image111.tiff"/><Relationship Id="rId5" Type="http://schemas.openxmlformats.org/officeDocument/2006/relationships/image" Target="../media/image105.tiff"/><Relationship Id="rId15" Type="http://schemas.openxmlformats.org/officeDocument/2006/relationships/image" Target="../media/image115.tiff"/><Relationship Id="rId10" Type="http://schemas.openxmlformats.org/officeDocument/2006/relationships/image" Target="../media/image110.tiff"/><Relationship Id="rId19" Type="http://schemas.openxmlformats.org/officeDocument/2006/relationships/image" Target="../media/image119.tiff"/><Relationship Id="rId4" Type="http://schemas.openxmlformats.org/officeDocument/2006/relationships/image" Target="../media/image104.tiff"/><Relationship Id="rId9" Type="http://schemas.openxmlformats.org/officeDocument/2006/relationships/image" Target="../media/image109.tiff"/><Relationship Id="rId14" Type="http://schemas.openxmlformats.org/officeDocument/2006/relationships/image" Target="../media/image11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iff"/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iff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tiff"/><Relationship Id="rId4" Type="http://schemas.openxmlformats.org/officeDocument/2006/relationships/image" Target="../media/image12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tiff"/><Relationship Id="rId3" Type="http://schemas.openxmlformats.org/officeDocument/2006/relationships/image" Target="../media/image130.tiff"/><Relationship Id="rId7" Type="http://schemas.openxmlformats.org/officeDocument/2006/relationships/image" Target="../media/image13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tiff"/><Relationship Id="rId5" Type="http://schemas.openxmlformats.org/officeDocument/2006/relationships/image" Target="../media/image132.tiff"/><Relationship Id="rId10" Type="http://schemas.openxmlformats.org/officeDocument/2006/relationships/image" Target="../media/image137.tiff"/><Relationship Id="rId4" Type="http://schemas.openxmlformats.org/officeDocument/2006/relationships/image" Target="../media/image131.tiff"/><Relationship Id="rId9" Type="http://schemas.openxmlformats.org/officeDocument/2006/relationships/image" Target="../media/image13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 runtime efficiency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10-fold validation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17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115616" y="5345430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329626" y="5356192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1837728" y="5345431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555777" y="5345430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044123" y="5356191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5769787" y="5356191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342371" y="5767538"/>
            <a:ext cx="688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</a:t>
            </a:r>
          </a:p>
          <a:p>
            <a:pPr algn="ctr"/>
            <a:r>
              <a:rPr lang="en-US" altLang="zh-TW" dirty="0">
                <a:latin typeface="+mj-lt"/>
              </a:rPr>
              <a:t>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381535" y="5781704"/>
            <a:ext cx="10374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n-lt"/>
              </a:rPr>
              <a:t>mismatch </a:t>
            </a:r>
          </a:p>
          <a:p>
            <a:pPr algn="ctr"/>
            <a:r>
              <a:rPr lang="en-US" altLang="zh-TW" dirty="0">
                <a:latin typeface="+mn-lt"/>
              </a:rPr>
              <a:t>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00131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99.18%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18136"/>
            <a:ext cx="4176464" cy="41492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A4935E-8525-1F4B-AC14-A7D6EA0B053E}"/>
              </a:ext>
            </a:extLst>
          </p:cNvPr>
          <p:cNvSpPr/>
          <p:nvPr/>
        </p:nvSpPr>
        <p:spPr>
          <a:xfrm>
            <a:off x="1835696" y="1676987"/>
            <a:ext cx="20842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Face verification result</a:t>
            </a:r>
            <a:endParaRPr lang="en-US" altLang="zh-TW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users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database and 1 image for the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Intruders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outside test 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0534C3-D584-4B43-8571-F71550F7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00" y="4701875"/>
            <a:ext cx="1785536" cy="17855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029253-1C2E-634C-950B-B94E9F4A6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87" y="4715927"/>
            <a:ext cx="1169753" cy="17515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E830AA5-53A2-4A4F-B459-51CCA4AB7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140968"/>
            <a:ext cx="1511768" cy="15549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D3093F-0A1C-5B4B-9DED-A62B08A9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800" y="3140969"/>
            <a:ext cx="1584088" cy="1560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EADBC9-31B4-894D-A9F6-9372405C4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209" y="4698910"/>
            <a:ext cx="1785536" cy="17855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B4162A-F8BE-5F4F-A74E-C1D4737A3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099" y="3130864"/>
            <a:ext cx="1492821" cy="15751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Face Verification DET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D255DD-9A44-7F4E-9927-47AC4CAD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79" y="1747230"/>
            <a:ext cx="4996133" cy="49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30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8" name="圖片 7" descr="一張含有 文字, 地圖 的圖片&#10;&#10;自動產生的描述">
            <a:extLst>
              <a:ext uri="{FF2B5EF4-FFF2-40B4-BE49-F238E27FC236}">
                <a16:creationId xmlns:a16="http://schemas.microsoft.com/office/drawing/2014/main" id="{5FE66E48-90C5-284F-9C37-3D2764621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61" t="4985" r="6474" b="2606"/>
          <a:stretch/>
        </p:blipFill>
        <p:spPr>
          <a:xfrm>
            <a:off x="827584" y="1484784"/>
            <a:ext cx="6964314" cy="53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 descr="一張含有 文字, 地圖 的圖片&#10;&#10;自動產生的描述">
            <a:extLst>
              <a:ext uri="{FF2B5EF4-FFF2-40B4-BE49-F238E27FC236}">
                <a16:creationId xmlns:a16="http://schemas.microsoft.com/office/drawing/2014/main" id="{272BEF62-5A59-B14B-9CA3-5B883824A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3"/>
          <a:stretch/>
        </p:blipFill>
        <p:spPr>
          <a:xfrm>
            <a:off x="730250" y="1559461"/>
            <a:ext cx="7683500" cy="51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823562"/>
              </p:ext>
            </p:extLst>
          </p:nvPr>
        </p:nvGraphicFramePr>
        <p:xfrm>
          <a:off x="1037522" y="2248478"/>
          <a:ext cx="6329182" cy="284658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45977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51969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519690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1519690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224135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Train Align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98.6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98.8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98.8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336553"/>
                  </a:ext>
                </a:extLst>
              </a:tr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629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999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700A1-2F4B-BE4F-9FA0-A089D89D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Downscale the </a:t>
            </a:r>
            <a:r>
              <a:rPr kumimoji="1" lang="en-US" altLang="zh-TW" dirty="0"/>
              <a:t>high-resolution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EBDB8-FE89-B140-B417-67EBF243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2856"/>
            <a:ext cx="3671726" cy="35570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24124E-2829-C64F-8D5C-00DD6ABF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8" y="2500577"/>
            <a:ext cx="1367577" cy="2226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C93D9-BC6D-434B-9724-67009F8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2" y="2500576"/>
            <a:ext cx="684266" cy="111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6CEC5F-2711-B84F-898B-FF3E8A6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55" y="3691668"/>
            <a:ext cx="343415" cy="55912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F28C72B-8357-9840-81B1-E0CBD1AFCD72}"/>
              </a:ext>
            </a:extLst>
          </p:cNvPr>
          <p:cNvCxnSpPr>
            <a:cxnSpLocks/>
          </p:cNvCxnSpPr>
          <p:nvPr/>
        </p:nvCxnSpPr>
        <p:spPr>
          <a:xfrm>
            <a:off x="4263582" y="3461777"/>
            <a:ext cx="667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076D74-CDDF-E641-8BB3-4B220A096F43}"/>
              </a:ext>
            </a:extLst>
          </p:cNvPr>
          <p:cNvCxnSpPr>
            <a:cxnSpLocks/>
          </p:cNvCxnSpPr>
          <p:nvPr/>
        </p:nvCxnSpPr>
        <p:spPr>
          <a:xfrm flipV="1">
            <a:off x="6292522" y="3458191"/>
            <a:ext cx="57502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5715266-48CC-9D41-ACF5-FE76E1CD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295815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494293-031B-5546-B98C-A5E73CF9F207}"/>
              </a:ext>
            </a:extLst>
          </p:cNvPr>
          <p:cNvGrpSpPr/>
          <p:nvPr/>
        </p:nvGrpSpPr>
        <p:grpSpPr>
          <a:xfrm>
            <a:off x="4437569" y="1628799"/>
            <a:ext cx="3199406" cy="989543"/>
            <a:chOff x="-489597" y="2799495"/>
            <a:chExt cx="3199406" cy="9895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4F10C4-DB3B-9342-9575-17F852D3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9597" y="2799495"/>
              <a:ext cx="2150655" cy="98954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7AC828-D2CB-D946-B0AB-CDBAD21E933F}"/>
                </a:ext>
              </a:extLst>
            </p:cNvPr>
            <p:cNvSpPr txBox="1"/>
            <p:nvPr/>
          </p:nvSpPr>
          <p:spPr>
            <a:xfrm>
              <a:off x="1995167" y="3209368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29F4231-E819-AF41-8F69-F635BA4174A2}"/>
              </a:ext>
            </a:extLst>
          </p:cNvPr>
          <p:cNvGrpSpPr/>
          <p:nvPr/>
        </p:nvGrpSpPr>
        <p:grpSpPr>
          <a:xfrm>
            <a:off x="4437569" y="3020743"/>
            <a:ext cx="3443048" cy="1094525"/>
            <a:chOff x="2436634" y="2719388"/>
            <a:chExt cx="3443048" cy="1094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E6419D-4168-0B42-9A88-97325C636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6634" y="2719388"/>
              <a:ext cx="2150655" cy="109452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313ACC-932C-5C4C-AA57-20D73ED727E6}"/>
                </a:ext>
              </a:extLst>
            </p:cNvPr>
            <p:cNvSpPr txBox="1"/>
            <p:nvPr/>
          </p:nvSpPr>
          <p:spPr>
            <a:xfrm>
              <a:off x="4677757" y="3289043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Bicubic X4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C5CC35-539E-0A40-81AF-EC25DDF0969A}"/>
              </a:ext>
            </a:extLst>
          </p:cNvPr>
          <p:cNvGrpSpPr/>
          <p:nvPr/>
        </p:nvGrpSpPr>
        <p:grpSpPr>
          <a:xfrm>
            <a:off x="4437569" y="4599696"/>
            <a:ext cx="3446799" cy="989543"/>
            <a:chOff x="5220040" y="2809963"/>
            <a:chExt cx="3446799" cy="9895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D17C2F-D72A-5946-AEC0-4A289123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0040" y="2809963"/>
              <a:ext cx="2150655" cy="98954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497DB52-7293-564A-A6D9-00F9CD097499}"/>
                </a:ext>
              </a:extLst>
            </p:cNvPr>
            <p:cNvSpPr txBox="1"/>
            <p:nvPr/>
          </p:nvSpPr>
          <p:spPr>
            <a:xfrm>
              <a:off x="7464914" y="3192247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WDSR X4</a:t>
              </a:r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C8EE328-438D-E946-98BC-983A276062FA}"/>
              </a:ext>
            </a:extLst>
          </p:cNvPr>
          <p:cNvGrpSpPr/>
          <p:nvPr/>
        </p:nvGrpSpPr>
        <p:grpSpPr>
          <a:xfrm>
            <a:off x="755576" y="2047983"/>
            <a:ext cx="2516364" cy="3732349"/>
            <a:chOff x="658958" y="1647464"/>
            <a:chExt cx="2516364" cy="373234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AEC36A6-9B48-0D43-9E49-9AB10AF2E422}"/>
                </a:ext>
              </a:extLst>
            </p:cNvPr>
            <p:cNvGrpSpPr/>
            <p:nvPr/>
          </p:nvGrpSpPr>
          <p:grpSpPr>
            <a:xfrm>
              <a:off x="658958" y="1647464"/>
              <a:ext cx="2516364" cy="3256471"/>
              <a:chOff x="658958" y="1647464"/>
              <a:chExt cx="2516364" cy="325647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F34C9F7-0B8C-894C-B734-F593C4FD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958" y="1647464"/>
                <a:ext cx="2516364" cy="325647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C0E87F-AFFF-BA4A-B891-5F5A3B0F5152}"/>
                  </a:ext>
                </a:extLst>
              </p:cNvPr>
              <p:cNvSpPr/>
              <p:nvPr/>
            </p:nvSpPr>
            <p:spPr>
              <a:xfrm>
                <a:off x="1235022" y="2420888"/>
                <a:ext cx="720080" cy="3195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B2AEB3-ECC6-B642-9E02-2B38E1EBA0AB}"/>
                </a:ext>
              </a:extLst>
            </p:cNvPr>
            <p:cNvSpPr txBox="1"/>
            <p:nvPr/>
          </p:nvSpPr>
          <p:spPr>
            <a:xfrm>
              <a:off x="1560270" y="5041259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75D52B1-AB8C-4A4B-B6BF-0E860376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981075"/>
            <a:ext cx="7467600" cy="556391"/>
          </a:xfrm>
        </p:spPr>
        <p:txBody>
          <a:bodyPr/>
          <a:lstStyle/>
          <a:p>
            <a:r>
              <a:rPr kumimoji="1" lang="en-US" altLang="zh-TW" dirty="0"/>
              <a:t>Result of the </a:t>
            </a: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WDSR on VGGFace2 </a:t>
            </a:r>
            <a:endParaRPr kumimoji="1" lang="zh-TW" altLang="en-US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02C41A0-BA2D-2245-A275-2EB5449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978774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8A3B1B-D645-3340-BE2E-1B7D080F7893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1EEA8-0440-EE4E-BD96-6D03C8FAC7CC}"/>
              </a:ext>
            </a:extLst>
          </p:cNvPr>
          <p:cNvSpPr txBox="1"/>
          <p:nvPr/>
        </p:nvSpPr>
        <p:spPr>
          <a:xfrm>
            <a:off x="1002526" y="3734151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463794-5CCD-874B-9855-32C23BDCE940}"/>
              </a:ext>
            </a:extLst>
          </p:cNvPr>
          <p:cNvSpPr txBox="1"/>
          <p:nvPr/>
        </p:nvSpPr>
        <p:spPr>
          <a:xfrm>
            <a:off x="2792305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BB0CCF-C59F-274E-87D4-F093E9C8565B}"/>
              </a:ext>
            </a:extLst>
          </p:cNvPr>
          <p:cNvSpPr txBox="1"/>
          <p:nvPr/>
        </p:nvSpPr>
        <p:spPr>
          <a:xfrm>
            <a:off x="6876256" y="3672057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2F0E85-E7A4-F64A-B60F-6297C020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2" y="1515846"/>
            <a:ext cx="7935913" cy="22929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F4C6F6C-471E-9846-A204-0E7757016D50}"/>
              </a:ext>
            </a:extLst>
          </p:cNvPr>
          <p:cNvSpPr txBox="1"/>
          <p:nvPr/>
        </p:nvSpPr>
        <p:spPr>
          <a:xfrm>
            <a:off x="4770296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Divided4x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6F9720-AC70-2940-AAE3-B1A158C8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8" y="3982735"/>
            <a:ext cx="8263799" cy="2652136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C2FF9710-8491-4F49-9C4F-40760E2F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086411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CF8B2B-EF2C-DA48-9104-AB618D3CD444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 on LFW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8E93335-D123-044A-9E33-B0F6E96E0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347885"/>
              </p:ext>
            </p:extLst>
          </p:nvPr>
        </p:nvGraphicFramePr>
        <p:xfrm>
          <a:off x="1043608" y="1916832"/>
          <a:ext cx="6768752" cy="464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標題 1">
            <a:extLst>
              <a:ext uri="{FF2B5EF4-FFF2-40B4-BE49-F238E27FC236}">
                <a16:creationId xmlns:a16="http://schemas.microsoft.com/office/drawing/2014/main" id="{888BF9AA-43D1-AB4A-B8EC-CC39CEFC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505677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5AAD6FD-B44D-F946-8677-CC943D42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Siamese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</a:p>
          <a:p>
            <a:pPr lvl="1"/>
            <a:r>
              <a:rPr lang="en-US" altLang="zh-TW" dirty="0"/>
              <a:t>Loss function: </a:t>
            </a:r>
            <a:r>
              <a:rPr lang="en-US" altLang="zh-TW" b="1" dirty="0"/>
              <a:t>Contrastive Loss</a:t>
            </a:r>
          </a:p>
          <a:p>
            <a:pPr lvl="1"/>
            <a:r>
              <a:rPr lang="en-US" altLang="zh-TW" dirty="0"/>
              <a:t>Yann </a:t>
            </a:r>
            <a:r>
              <a:rPr lang="en-US" altLang="zh-TW" dirty="0" err="1"/>
              <a:t>LeCun</a:t>
            </a:r>
            <a:r>
              <a:rPr lang="en-US" altLang="zh-TW" dirty="0"/>
              <a:t> ’06 </a:t>
            </a:r>
            <a:r>
              <a:rPr lang="en" altLang="zh-TW" b="1" dirty="0"/>
              <a:t>Dimensionality Reduction by Learning an Invariant Mapping</a:t>
            </a:r>
            <a:endParaRPr lang="en-US" altLang="zh-TW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185CC1-3952-3541-A72F-0DF9DF2B1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3068960"/>
            <a:ext cx="4601065" cy="29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2E8A5-CD4D-4543-8B9D-64599922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FDDB samples</a:t>
            </a:r>
            <a:endParaRPr kumimoji="1"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6EBDB3B-9A75-DC4B-8B79-ACE2165595C4}"/>
              </a:ext>
            </a:extLst>
          </p:cNvPr>
          <p:cNvGrpSpPr/>
          <p:nvPr/>
        </p:nvGrpSpPr>
        <p:grpSpPr>
          <a:xfrm>
            <a:off x="251520" y="1484784"/>
            <a:ext cx="8368070" cy="4089471"/>
            <a:chOff x="464361" y="1482170"/>
            <a:chExt cx="8368070" cy="4089471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03E7EAB-F40E-D742-86B0-9AA30EBC644F}"/>
                </a:ext>
              </a:extLst>
            </p:cNvPr>
            <p:cNvGrpSpPr/>
            <p:nvPr/>
          </p:nvGrpSpPr>
          <p:grpSpPr>
            <a:xfrm>
              <a:off x="468312" y="1483650"/>
              <a:ext cx="8364119" cy="4087991"/>
              <a:chOff x="468312" y="1483650"/>
              <a:chExt cx="8364119" cy="4087991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0FEDFFB9-8015-6D4E-93A8-450477A91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6832" y="1484785"/>
                <a:ext cx="1350966" cy="1944215"/>
              </a:xfrm>
              <a:prstGeom prst="rect">
                <a:avLst/>
              </a:prstGeom>
            </p:spPr>
          </p:pic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12A9061A-258F-5D4E-8731-289BD140A40C}"/>
                  </a:ext>
                </a:extLst>
              </p:cNvPr>
              <p:cNvGrpSpPr/>
              <p:nvPr/>
            </p:nvGrpSpPr>
            <p:grpSpPr>
              <a:xfrm>
                <a:off x="468312" y="1483650"/>
                <a:ext cx="8364119" cy="4087991"/>
                <a:chOff x="468312" y="1483650"/>
                <a:chExt cx="8364119" cy="4087991"/>
              </a:xfrm>
            </p:grpSpPr>
            <p:grpSp>
              <p:nvGrpSpPr>
                <p:cNvPr id="13" name="群組 12">
                  <a:extLst>
                    <a:ext uri="{FF2B5EF4-FFF2-40B4-BE49-F238E27FC236}">
                      <a16:creationId xmlns:a16="http://schemas.microsoft.com/office/drawing/2014/main" id="{9F60C549-1461-854E-8C75-10819CD13140}"/>
                    </a:ext>
                  </a:extLst>
                </p:cNvPr>
                <p:cNvGrpSpPr/>
                <p:nvPr/>
              </p:nvGrpSpPr>
              <p:grpSpPr>
                <a:xfrm>
                  <a:off x="468312" y="3428291"/>
                  <a:ext cx="8364119" cy="2143350"/>
                  <a:chOff x="468312" y="3428291"/>
                  <a:chExt cx="8364119" cy="2143350"/>
                </a:xfrm>
              </p:grpSpPr>
              <p:pic>
                <p:nvPicPr>
                  <p:cNvPr id="6" name="圖片 5">
                    <a:extLst>
                      <a:ext uri="{FF2B5EF4-FFF2-40B4-BE49-F238E27FC236}">
                        <a16:creationId xmlns:a16="http://schemas.microsoft.com/office/drawing/2014/main" id="{A490EE9C-2D98-2641-A52E-9CE09F579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68312" y="3429709"/>
                    <a:ext cx="2938518" cy="2141932"/>
                  </a:xfrm>
                  <a:prstGeom prst="rect">
                    <a:avLst/>
                  </a:prstGeom>
                </p:spPr>
              </p:pic>
              <p:grpSp>
                <p:nvGrpSpPr>
                  <p:cNvPr id="12" name="群組 11">
                    <a:extLst>
                      <a:ext uri="{FF2B5EF4-FFF2-40B4-BE49-F238E27FC236}">
                        <a16:creationId xmlns:a16="http://schemas.microsoft.com/office/drawing/2014/main" id="{55DD4DBF-CADB-134C-B61C-D3E439E8E180}"/>
                      </a:ext>
                    </a:extLst>
                  </p:cNvPr>
                  <p:cNvGrpSpPr/>
                  <p:nvPr/>
                </p:nvGrpSpPr>
                <p:grpSpPr>
                  <a:xfrm>
                    <a:off x="3406830" y="3428291"/>
                    <a:ext cx="5425601" cy="2122558"/>
                    <a:chOff x="3406830" y="3428291"/>
                    <a:chExt cx="5425601" cy="2122558"/>
                  </a:xfrm>
                </p:grpSpPr>
                <p:pic>
                  <p:nvPicPr>
                    <p:cNvPr id="8" name="圖片 7">
                      <a:extLst>
                        <a:ext uri="{FF2B5EF4-FFF2-40B4-BE49-F238E27FC236}">
                          <a16:creationId xmlns:a16="http://schemas.microsoft.com/office/drawing/2014/main" id="{17EE3123-CE91-524D-B7D5-8B78602892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406830" y="3428291"/>
                      <a:ext cx="2760084" cy="21199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圖片 9">
                      <a:extLst>
                        <a:ext uri="{FF2B5EF4-FFF2-40B4-BE49-F238E27FC236}">
                          <a16:creationId xmlns:a16="http://schemas.microsoft.com/office/drawing/2014/main" id="{6E4C9394-5836-D14C-9E61-7C3246156F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166915" y="3430905"/>
                      <a:ext cx="2665516" cy="211994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5" name="群組 14">
                  <a:extLst>
                    <a:ext uri="{FF2B5EF4-FFF2-40B4-BE49-F238E27FC236}">
                      <a16:creationId xmlns:a16="http://schemas.microsoft.com/office/drawing/2014/main" id="{3A28D042-AF70-244C-874E-2B944A64066E}"/>
                    </a:ext>
                  </a:extLst>
                </p:cNvPr>
                <p:cNvGrpSpPr/>
                <p:nvPr/>
              </p:nvGrpSpPr>
              <p:grpSpPr>
                <a:xfrm>
                  <a:off x="4757798" y="1483650"/>
                  <a:ext cx="4074632" cy="1944642"/>
                  <a:chOff x="4757798" y="1483650"/>
                  <a:chExt cx="4074632" cy="1944642"/>
                </a:xfrm>
              </p:grpSpPr>
              <p:pic>
                <p:nvPicPr>
                  <p:cNvPr id="7" name="圖片 6">
                    <a:extLst>
                      <a:ext uri="{FF2B5EF4-FFF2-40B4-BE49-F238E27FC236}">
                        <a16:creationId xmlns:a16="http://schemas.microsoft.com/office/drawing/2014/main" id="{93EB1668-327C-1646-9674-85726C7650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757798" y="1484077"/>
                    <a:ext cx="1294192" cy="1944215"/>
                  </a:xfrm>
                  <a:prstGeom prst="rect">
                    <a:avLst/>
                  </a:prstGeom>
                </p:spPr>
              </p:pic>
              <p:grpSp>
                <p:nvGrpSpPr>
                  <p:cNvPr id="14" name="群組 13">
                    <a:extLst>
                      <a:ext uri="{FF2B5EF4-FFF2-40B4-BE49-F238E27FC236}">
                        <a16:creationId xmlns:a16="http://schemas.microsoft.com/office/drawing/2014/main" id="{9F3EEF51-22FE-5D47-9744-21EBCB50E410}"/>
                      </a:ext>
                    </a:extLst>
                  </p:cNvPr>
                  <p:cNvGrpSpPr/>
                  <p:nvPr/>
                </p:nvGrpSpPr>
                <p:grpSpPr>
                  <a:xfrm>
                    <a:off x="6051990" y="1483650"/>
                    <a:ext cx="2780440" cy="1944642"/>
                    <a:chOff x="6051990" y="1483650"/>
                    <a:chExt cx="2780440" cy="1944642"/>
                  </a:xfrm>
                </p:grpSpPr>
                <p:pic>
                  <p:nvPicPr>
                    <p:cNvPr id="9" name="圖片 8">
                      <a:extLst>
                        <a:ext uri="{FF2B5EF4-FFF2-40B4-BE49-F238E27FC236}">
                          <a16:creationId xmlns:a16="http://schemas.microsoft.com/office/drawing/2014/main" id="{88EF50BE-A7A1-BC48-A1EF-5C8132EF37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051990" y="1484077"/>
                      <a:ext cx="1345331" cy="194421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" name="圖片 10">
                      <a:extLst>
                        <a:ext uri="{FF2B5EF4-FFF2-40B4-BE49-F238E27FC236}">
                          <a16:creationId xmlns:a16="http://schemas.microsoft.com/office/drawing/2014/main" id="{7A2652B0-D126-7046-BABF-D7FD085F16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7287372" y="1483650"/>
                      <a:ext cx="1545058" cy="1944216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B6814472-E55B-134D-8D0B-44DE85675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361" y="1482170"/>
              <a:ext cx="2942468" cy="1946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110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5349600" y="14994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44" r="21251"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42B4FAF-26B0-704E-BE81-8F7700F642FB}"/>
              </a:ext>
            </a:extLst>
          </p:cNvPr>
          <p:cNvCxnSpPr>
            <a:cxnSpLocks/>
            <a:stCxn id="151" idx="2"/>
          </p:cNvCxnSpPr>
          <p:nvPr/>
        </p:nvCxnSpPr>
        <p:spPr>
          <a:xfrm rot="5400000">
            <a:off x="2920754" y="553047"/>
            <a:ext cx="116791" cy="3414056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C77B7BE0-6EB1-7F43-84DB-0F2B092CC68F}"/>
              </a:ext>
            </a:extLst>
          </p:cNvPr>
          <p:cNvSpPr txBox="1"/>
          <p:nvPr/>
        </p:nvSpPr>
        <p:spPr>
          <a:xfrm>
            <a:off x="7525308" y="4859897"/>
            <a:ext cx="9948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most similar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84913" y="3836395"/>
            <a:ext cx="1270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44" r="21251"/>
          <a:stretch/>
        </p:blipFill>
        <p:spPr>
          <a:xfrm>
            <a:off x="4074109" y="1253274"/>
            <a:ext cx="1224136" cy="9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VGGface</a:t>
            </a:r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84824</TotalTime>
  <Words>1863</Words>
  <Application>Microsoft Macintosh PowerPoint</Application>
  <PresentationFormat>如螢幕大小 (4:3)</PresentationFormat>
  <Paragraphs>402</Paragraphs>
  <Slides>40</Slides>
  <Notes>34</Notes>
  <HiddenSlides>5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9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</vt:lpstr>
      <vt:lpstr>Method</vt:lpstr>
      <vt:lpstr>Method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Recognition  </vt:lpstr>
      <vt:lpstr>Experiments of Face Recognition (cont.)</vt:lpstr>
      <vt:lpstr>Experiments of Face Recognition (cont.)</vt:lpstr>
      <vt:lpstr>Experiments of Face Recognition (cont.)</vt:lpstr>
      <vt:lpstr>Conclusion</vt:lpstr>
      <vt:lpstr>PowerPoint 簡報</vt:lpstr>
      <vt:lpstr>Experiments</vt:lpstr>
      <vt:lpstr>Experiments of Face Recognition (cont.)</vt:lpstr>
      <vt:lpstr>Experiments of Face Recognition (cont.)</vt:lpstr>
      <vt:lpstr>Experiments</vt:lpstr>
      <vt:lpstr>Experiments</vt:lpstr>
      <vt:lpstr>Experiments</vt:lpstr>
      <vt:lpstr>Experiments</vt:lpstr>
      <vt:lpstr>Experiments of face verification (cont.)</vt:lpstr>
      <vt:lpstr>Experiments of Face Verification (cont.)</vt:lpstr>
      <vt:lpstr>FDDB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4650</cp:revision>
  <dcterms:created xsi:type="dcterms:W3CDTF">2008-11-09T17:03:56Z</dcterms:created>
  <dcterms:modified xsi:type="dcterms:W3CDTF">2019-04-24T06:18:40Z</dcterms:modified>
</cp:coreProperties>
</file>